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47"/>
  </p:handoutMasterIdLst>
  <p:sldIdLst>
    <p:sldId id="290" r:id="rId5"/>
    <p:sldId id="292" r:id="rId6"/>
    <p:sldId id="296" r:id="rId7"/>
    <p:sldId id="297" r:id="rId8"/>
    <p:sldId id="295" r:id="rId9"/>
    <p:sldId id="293" r:id="rId10"/>
    <p:sldId id="294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16" y="5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DA93A-2AEC-4017-B3D1-48ED6DDAE9F1}" type="datetimeFigureOut">
              <a:rPr lang="fi-FI" smtClean="0"/>
              <a:t>10.10.2019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BBD73-E904-431D-98D4-D08D54C7DCD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36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hyperlink" Target="https://creativecommons.org/licenses/by/4.0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38200" y="1798264"/>
            <a:ext cx="10515600" cy="388591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Rectangle 18"/>
          <p:cNvSpPr/>
          <p:nvPr userDrawn="1"/>
        </p:nvSpPr>
        <p:spPr>
          <a:xfrm>
            <a:off x="0" y="4708733"/>
            <a:ext cx="12192000" cy="2149267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600" y="135310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600" y="4418176"/>
            <a:ext cx="9144000" cy="839623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and organization of the author</a:t>
            </a:r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2711"/>
            <a:ext cx="1568307" cy="972840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838201" y="5720512"/>
            <a:ext cx="9089582" cy="711110"/>
            <a:chOff x="530550" y="5320939"/>
            <a:chExt cx="11146796" cy="872053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610" y="5320939"/>
              <a:ext cx="730526" cy="87205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796" y="5546179"/>
              <a:ext cx="2128550" cy="59350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50" y="5595537"/>
              <a:ext cx="1007818" cy="54414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378" y="5642211"/>
              <a:ext cx="1452833" cy="4974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453" y="5642211"/>
              <a:ext cx="1275568" cy="49747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263" y="5638026"/>
              <a:ext cx="1180294" cy="501656"/>
            </a:xfrm>
            <a:prstGeom prst="rect">
              <a:avLst/>
            </a:prstGeom>
          </p:spPr>
        </p:pic>
      </p:grpSp>
      <p:sp>
        <p:nvSpPr>
          <p:cNvPr id="22" name="Text Box 26"/>
          <p:cNvSpPr txBox="1"/>
          <p:nvPr userDrawn="1"/>
        </p:nvSpPr>
        <p:spPr>
          <a:xfrm rot="16200000">
            <a:off x="10289469" y="5205146"/>
            <a:ext cx="2317750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fi-FI" sz="800" u="sng" dirty="0">
                <a:solidFill>
                  <a:srgbClr val="0563C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https://creativecommons.org/licenses/by/4.0/</a:t>
            </a:r>
            <a:endParaRPr lang="fi-FI" sz="12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/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795" y="6112594"/>
            <a:ext cx="782961" cy="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10.10.2019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C9CB0-803B-4601-B308-3E2E42924E0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10.10.2019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0D5D-2CAA-476A-9E5D-585F2AD07A9F}" type="slidenum">
              <a:rPr lang="fi-FI" smtClean="0"/>
              <a:t>‹#›</a:t>
            </a:fld>
            <a:endParaRPr lang="fi-FI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0CD9176F-7E44-4D18-9355-EAED48BF66F5}" type="datetimeFigureOut">
              <a:rPr lang="fi-FI" smtClean="0"/>
              <a:pPr/>
              <a:t>10.10.2019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32513" y="6356350"/>
            <a:ext cx="2918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8735" y="6356350"/>
            <a:ext cx="917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2FCA0D5D-2CAA-476A-9E5D-585F2AD07A9F}" type="slidenum">
              <a:rPr lang="fi-FI" smtClean="0"/>
              <a:pPr/>
              <a:t>‹#›</a:t>
            </a:fld>
            <a:endParaRPr lang="fi-FI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669892" y="2431776"/>
            <a:ext cx="9130232" cy="4838340"/>
            <a:chOff x="6690620" y="3124628"/>
            <a:chExt cx="7639050" cy="4048125"/>
          </a:xfrm>
        </p:grpSpPr>
        <p:sp>
          <p:nvSpPr>
            <p:cNvPr id="11" name="Diagonal Stripe 10"/>
            <p:cNvSpPr/>
            <p:nvPr userDrawn="1"/>
          </p:nvSpPr>
          <p:spPr>
            <a:xfrm>
              <a:off x="6690620" y="312462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2" name="Diagonal Stripe 11"/>
            <p:cNvSpPr/>
            <p:nvPr userDrawn="1"/>
          </p:nvSpPr>
          <p:spPr>
            <a:xfrm>
              <a:off x="6690620" y="3578555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3" name="Diagonal Stripe 12"/>
            <p:cNvSpPr/>
            <p:nvPr userDrawn="1"/>
          </p:nvSpPr>
          <p:spPr>
            <a:xfrm>
              <a:off x="6700145" y="401997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818" y="493876"/>
            <a:ext cx="917982" cy="11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3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75000"/>
            </a:schemeClr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ov"/><Relationship Id="rId1" Type="http://schemas.microsoft.com/office/2007/relationships/media" Target="../media/media12.mov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ov"/><Relationship Id="rId1" Type="http://schemas.microsoft.com/office/2007/relationships/media" Target="../media/media13.mov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ov"/><Relationship Id="rId1" Type="http://schemas.microsoft.com/office/2007/relationships/media" Target="../media/media14.mov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ov"/><Relationship Id="rId1" Type="http://schemas.microsoft.com/office/2007/relationships/media" Target="../media/media15.mov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ov"/><Relationship Id="rId1" Type="http://schemas.microsoft.com/office/2007/relationships/media" Target="../media/media16.mov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053151"/>
            <a:ext cx="6830290" cy="2245580"/>
          </a:xfrm>
        </p:spPr>
        <p:txBody>
          <a:bodyPr>
            <a:normAutofit/>
          </a:bodyPr>
          <a:lstStyle/>
          <a:p>
            <a:pPr algn="ctr"/>
            <a:r>
              <a:rPr lang="fi-FI" dirty="0" err="1"/>
              <a:t>Lesson</a:t>
            </a:r>
            <a:r>
              <a:rPr lang="fi-FI" dirty="0"/>
              <a:t> 3-4 </a:t>
            </a:r>
            <a:r>
              <a:rPr lang="fi-FI" dirty="0" err="1"/>
              <a:t>Text</a:t>
            </a:r>
            <a:r>
              <a:rPr lang="fi-FI" dirty="0"/>
              <a:t> &amp; Objects &amp;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graphics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95558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Appearance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related</a:t>
            </a:r>
            <a:r>
              <a:rPr lang="fi-FI" dirty="0"/>
              <a:t> to </a:t>
            </a:r>
            <a:r>
              <a:rPr lang="fi-FI" dirty="0" err="1"/>
              <a:t>Appearance</a:t>
            </a:r>
            <a:endParaRPr lang="fi-FI" dirty="0"/>
          </a:p>
          <a:p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setting</a:t>
            </a:r>
            <a:r>
              <a:rPr lang="fi-FI" dirty="0"/>
              <a:t> </a:t>
            </a:r>
            <a:r>
              <a:rPr lang="fi-FI" dirty="0" err="1"/>
              <a:t>relates</a:t>
            </a:r>
            <a:r>
              <a:rPr lang="fi-FI" dirty="0"/>
              <a:t> to </a:t>
            </a:r>
            <a:r>
              <a:rPr lang="fi-FI" dirty="0" err="1"/>
              <a:t>opacity</a:t>
            </a:r>
            <a:r>
              <a:rPr lang="fi-FI" dirty="0"/>
              <a:t> of </a:t>
            </a:r>
            <a:r>
              <a:rPr lang="fi-FI" dirty="0" err="1"/>
              <a:t>objects</a:t>
            </a:r>
            <a:r>
              <a:rPr lang="fi-FI" dirty="0"/>
              <a:t>.</a:t>
            </a:r>
          </a:p>
          <a:p>
            <a:r>
              <a:rPr lang="fi-FI" dirty="0"/>
              <a:t>Second on is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in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actual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of </a:t>
            </a:r>
            <a:r>
              <a:rPr lang="fi-FI" dirty="0" err="1"/>
              <a:t>text</a:t>
            </a:r>
            <a:r>
              <a:rPr lang="fi-FI" dirty="0"/>
              <a:t>. By </a:t>
            </a:r>
            <a:r>
              <a:rPr lang="fi-FI" dirty="0" err="1"/>
              <a:t>clicking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on </a:t>
            </a:r>
            <a:r>
              <a:rPr lang="fi-FI" dirty="0" err="1"/>
              <a:t>left</a:t>
            </a:r>
            <a:r>
              <a:rPr lang="fi-FI" dirty="0"/>
              <a:t> of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color</a:t>
            </a:r>
            <a:endParaRPr lang="fi-FI" dirty="0"/>
          </a:p>
          <a:p>
            <a:pPr lvl="1"/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eyedropper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to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</a:t>
            </a:r>
            <a:r>
              <a:rPr lang="fi-FI" dirty="0" err="1"/>
              <a:t>from</a:t>
            </a:r>
            <a:br>
              <a:rPr lang="fi-FI" dirty="0"/>
            </a:br>
            <a:r>
              <a:rPr lang="fi-FI" dirty="0" err="1"/>
              <a:t>anywhere</a:t>
            </a:r>
            <a:r>
              <a:rPr lang="fi-FI" dirty="0"/>
              <a:t> of </a:t>
            </a:r>
            <a:r>
              <a:rPr lang="fi-FI" dirty="0" err="1"/>
              <a:t>screen</a:t>
            </a:r>
            <a:endParaRPr lang="fi-FI" dirty="0"/>
          </a:p>
          <a:p>
            <a:r>
              <a:rPr lang="fi-FI" dirty="0"/>
              <a:t>Third </a:t>
            </a:r>
            <a:r>
              <a:rPr lang="fi-FI" dirty="0" err="1"/>
              <a:t>one</a:t>
            </a:r>
            <a:r>
              <a:rPr lang="fi-FI" dirty="0"/>
              <a:t> is </a:t>
            </a:r>
            <a:r>
              <a:rPr lang="fi-FI" dirty="0" err="1"/>
              <a:t>border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  <a:p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shadow</a:t>
            </a:r>
            <a:r>
              <a:rPr lang="fi-FI" dirty="0"/>
              <a:t> to </a:t>
            </a:r>
            <a:r>
              <a:rPr lang="fi-FI" dirty="0" err="1"/>
              <a:t>object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blur</a:t>
            </a:r>
            <a:r>
              <a:rPr lang="fi-FI" dirty="0"/>
              <a:t> design </a:t>
            </a:r>
            <a:r>
              <a:rPr lang="fi-FI" dirty="0" err="1"/>
              <a:t>behind</a:t>
            </a:r>
            <a:br>
              <a:rPr lang="fi-FI" dirty="0"/>
            </a:b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9974E-E6AD-644C-86F3-EE9DD0A0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47" y="3534541"/>
            <a:ext cx="2984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4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Appearance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eyedropper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to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for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pick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imge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shadow</a:t>
            </a:r>
            <a:r>
              <a:rPr lang="fi-FI" dirty="0"/>
              <a:t> to </a:t>
            </a:r>
            <a:r>
              <a:rPr lang="fi-FI" dirty="0" err="1"/>
              <a:t>text</a:t>
            </a:r>
            <a:r>
              <a:rPr lang="fi-FI" dirty="0"/>
              <a:t> </a:t>
            </a:r>
          </a:p>
          <a:p>
            <a:r>
              <a:rPr lang="fi-FI" dirty="0"/>
              <a:t>And </a:t>
            </a:r>
            <a:r>
              <a:rPr lang="fi-FI" dirty="0" err="1"/>
              <a:t>finally</a:t>
            </a:r>
            <a:r>
              <a:rPr lang="fi-FI" dirty="0"/>
              <a:t> as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seems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of 45</a:t>
            </a:r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6571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2019-10-14 at 21.37.35">
            <a:hlinkClick r:id="" action="ppaction://media"/>
            <a:extLst>
              <a:ext uri="{FF2B5EF4-FFF2-40B4-BE49-F238E27FC236}">
                <a16:creationId xmlns:a16="http://schemas.microsoft.com/office/drawing/2014/main" id="{19F970D0-74DC-4F4A-995C-7D92E4326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8279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Making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to </a:t>
            </a:r>
            <a:r>
              <a:rPr lang="fi-FI" dirty="0" err="1"/>
              <a:t>below</a:t>
            </a:r>
            <a:r>
              <a:rPr lang="fi-FI" dirty="0"/>
              <a:t> of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.</a:t>
            </a:r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made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pressing</a:t>
            </a:r>
            <a:r>
              <a:rPr lang="fi-FI" dirty="0"/>
              <a:t> and </a:t>
            </a:r>
            <a:r>
              <a:rPr lang="fi-FI" dirty="0" err="1"/>
              <a:t>dragging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on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is </a:t>
            </a:r>
            <a:r>
              <a:rPr lang="fi-FI" dirty="0" err="1"/>
              <a:t>ready</a:t>
            </a:r>
            <a:r>
              <a:rPr lang="fi-FI" dirty="0"/>
              <a:t>,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to </a:t>
            </a:r>
            <a:r>
              <a:rPr lang="fi-FI" dirty="0" err="1"/>
              <a:t>user</a:t>
            </a:r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of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selecting</a:t>
            </a:r>
            <a:r>
              <a:rPr lang="fi-FI" dirty="0"/>
              <a:t> it and </a:t>
            </a:r>
            <a:r>
              <a:rPr lang="fi-FI" dirty="0" err="1"/>
              <a:t>choosing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20</a:t>
            </a:r>
          </a:p>
          <a:p>
            <a:pPr lvl="1"/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white</a:t>
            </a:r>
          </a:p>
          <a:p>
            <a:pPr lvl="1"/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regular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16029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2019-10-14 at 21.43.22">
            <a:hlinkClick r:id="" action="ppaction://media"/>
            <a:extLst>
              <a:ext uri="{FF2B5EF4-FFF2-40B4-BE49-F238E27FC236}">
                <a16:creationId xmlns:a16="http://schemas.microsoft.com/office/drawing/2014/main" id="{F683FD9A-3427-4F47-B3BC-2E3770CC2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4403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2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In Adobe XD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four</a:t>
            </a:r>
            <a:r>
              <a:rPr lang="fi-FI" dirty="0"/>
              <a:t> </a:t>
            </a:r>
            <a:r>
              <a:rPr lang="fi-FI" dirty="0" err="1"/>
              <a:t>ways</a:t>
            </a:r>
            <a:r>
              <a:rPr lang="fi-FI" dirty="0"/>
              <a:t> to </a:t>
            </a: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  <a:p>
            <a:pPr lvl="1"/>
            <a:r>
              <a:rPr lang="fi-FI" dirty="0" err="1"/>
              <a:t>Rectangle</a:t>
            </a:r>
            <a:endParaRPr lang="fi-FI" dirty="0"/>
          </a:p>
          <a:p>
            <a:pPr lvl="1"/>
            <a:r>
              <a:rPr lang="fi-FI" dirty="0" err="1"/>
              <a:t>Circle</a:t>
            </a:r>
            <a:endParaRPr lang="fi-FI" dirty="0"/>
          </a:p>
          <a:p>
            <a:pPr lvl="1"/>
            <a:r>
              <a:rPr lang="fi-FI" dirty="0"/>
              <a:t>Line</a:t>
            </a:r>
          </a:p>
          <a:p>
            <a:pPr lvl="1"/>
            <a:r>
              <a:rPr lang="fi-FI" dirty="0" err="1"/>
              <a:t>Free</a:t>
            </a:r>
            <a:r>
              <a:rPr lang="fi-FI" dirty="0"/>
              <a:t> </a:t>
            </a:r>
            <a:r>
              <a:rPr lang="fi-FI" dirty="0" err="1"/>
              <a:t>form</a:t>
            </a:r>
            <a:endParaRPr lang="fi-FI" dirty="0"/>
          </a:p>
          <a:p>
            <a:pPr lvl="1"/>
            <a:endParaRPr lang="fi-FI" dirty="0"/>
          </a:p>
          <a:p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properies</a:t>
            </a:r>
            <a:r>
              <a:rPr lang="fi-FI" dirty="0"/>
              <a:t> (</a:t>
            </a:r>
            <a:r>
              <a:rPr lang="fi-FI" dirty="0" err="1"/>
              <a:t>mostly</a:t>
            </a:r>
            <a:r>
              <a:rPr lang="fi-FI" dirty="0"/>
              <a:t>), 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tutorial</a:t>
            </a:r>
            <a:br>
              <a:rPr lang="fi-FI" dirty="0"/>
            </a:b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as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.</a:t>
            </a:r>
          </a:p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for </a:t>
            </a:r>
            <a:r>
              <a:rPr lang="fi-FI" dirty="0" err="1"/>
              <a:t>now</a:t>
            </a:r>
            <a:endParaRPr lang="fi-FI" dirty="0"/>
          </a:p>
          <a:p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AC079-E869-0843-A4E7-FF909BF8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515" y="2013744"/>
            <a:ext cx="495300" cy="3975100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1A42AA8B-4479-4E43-990A-E2A56E52EBAF}"/>
              </a:ext>
            </a:extLst>
          </p:cNvPr>
          <p:cNvSpPr/>
          <p:nvPr/>
        </p:nvSpPr>
        <p:spPr>
          <a:xfrm>
            <a:off x="8455413" y="2621909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/>
              <a:t>Rectangle</a:t>
            </a:r>
            <a:endParaRPr lang="fi-FI" sz="1600" dirty="0"/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1F5412F-1562-1D49-9E53-FDBD9B90D6EE}"/>
              </a:ext>
            </a:extLst>
          </p:cNvPr>
          <p:cNvSpPr/>
          <p:nvPr/>
        </p:nvSpPr>
        <p:spPr>
          <a:xfrm>
            <a:off x="8455413" y="3098855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/>
              <a:t>Circle</a:t>
            </a:r>
            <a:endParaRPr lang="fi-FI" sz="1600" dirty="0"/>
          </a:p>
        </p:txBody>
      </p:sp>
      <p:sp>
        <p:nvSpPr>
          <p:cNvPr id="7" name="Right Arrow Callout 6">
            <a:extLst>
              <a:ext uri="{FF2B5EF4-FFF2-40B4-BE49-F238E27FC236}">
                <a16:creationId xmlns:a16="http://schemas.microsoft.com/office/drawing/2014/main" id="{AA87C1E9-7166-834C-AA91-6F01864CF9EC}"/>
              </a:ext>
            </a:extLst>
          </p:cNvPr>
          <p:cNvSpPr/>
          <p:nvPr/>
        </p:nvSpPr>
        <p:spPr>
          <a:xfrm>
            <a:off x="8455413" y="3541694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/>
              <a:t>Line</a:t>
            </a:r>
          </a:p>
        </p:txBody>
      </p:sp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65541F7F-8456-2347-AC74-AC927A7207EC}"/>
              </a:ext>
            </a:extLst>
          </p:cNvPr>
          <p:cNvSpPr/>
          <p:nvPr/>
        </p:nvSpPr>
        <p:spPr>
          <a:xfrm>
            <a:off x="8455413" y="4018640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/>
              <a:t>Free</a:t>
            </a:r>
            <a:r>
              <a:rPr lang="fi-FI" sz="1600" dirty="0"/>
              <a:t> </a:t>
            </a:r>
            <a:r>
              <a:rPr lang="fi-FI" sz="1600" dirty="0" err="1"/>
              <a:t>form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91463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press</a:t>
            </a:r>
            <a:r>
              <a:rPr lang="fi-FI" dirty="0"/>
              <a:t> and drag </a:t>
            </a:r>
            <a:r>
              <a:rPr lang="fi-FI" dirty="0" err="1"/>
              <a:t>mouse</a:t>
            </a:r>
            <a:r>
              <a:rPr lang="fi-FI" dirty="0"/>
              <a:t> on </a:t>
            </a:r>
            <a:r>
              <a:rPr lang="fi-FI" dirty="0" err="1"/>
              <a:t>page</a:t>
            </a:r>
            <a:r>
              <a:rPr lang="fi-FI" dirty="0"/>
              <a:t> design.</a:t>
            </a:r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for </a:t>
            </a:r>
            <a:r>
              <a:rPr lang="fi-FI" dirty="0" err="1"/>
              <a:t>user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it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below</a:t>
            </a:r>
            <a:r>
              <a:rPr lang="fi-FI" dirty="0"/>
              <a:t> of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.</a:t>
            </a:r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gray and </a:t>
            </a:r>
            <a:r>
              <a:rPr lang="fi-FI" dirty="0" err="1"/>
              <a:t>disable</a:t>
            </a:r>
            <a:r>
              <a:rPr lang="fi-FI" dirty="0"/>
              <a:t> </a:t>
            </a:r>
            <a:r>
              <a:rPr lang="fi-FI" dirty="0" err="1"/>
              <a:t>border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039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2019-10-15 at 8.46.04">
            <a:hlinkClick r:id="" action="ppaction://media"/>
            <a:extLst>
              <a:ext uri="{FF2B5EF4-FFF2-40B4-BE49-F238E27FC236}">
                <a16:creationId xmlns:a16="http://schemas.microsoft.com/office/drawing/2014/main" id="{DDD60A6B-6EEF-2442-94AE-CC3EE1FE06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placed</a:t>
            </a:r>
            <a:r>
              <a:rPr lang="fi-FI" dirty="0"/>
              <a:t> on design </a:t>
            </a:r>
            <a:r>
              <a:rPr lang="fi-FI" dirty="0" err="1"/>
              <a:t>page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On </a:t>
            </a:r>
            <a:r>
              <a:rPr lang="fi-FI" dirty="0" err="1"/>
              <a:t>corners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circles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adjust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/position</a:t>
            </a:r>
          </a:p>
          <a:p>
            <a:pPr lvl="1"/>
            <a:r>
              <a:rPr lang="fi-FI" dirty="0"/>
              <a:t>On </a:t>
            </a:r>
            <a:r>
              <a:rPr lang="fi-FI" dirty="0" err="1"/>
              <a:t>edges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width</a:t>
            </a:r>
            <a:r>
              <a:rPr lang="fi-FI" dirty="0"/>
              <a:t>/</a:t>
            </a:r>
            <a:r>
              <a:rPr lang="fi-FI" dirty="0" err="1"/>
              <a:t>height</a:t>
            </a:r>
            <a:endParaRPr lang="fi-FI" dirty="0"/>
          </a:p>
          <a:p>
            <a:pPr lvl="1"/>
            <a:r>
              <a:rPr lang="fi-FI" dirty="0"/>
              <a:t>On </a:t>
            </a:r>
            <a:r>
              <a:rPr lang="fi-FI" dirty="0" err="1"/>
              <a:t>inner</a:t>
            </a:r>
            <a:r>
              <a:rPr lang="fi-FI" dirty="0"/>
              <a:t> </a:t>
            </a:r>
            <a:r>
              <a:rPr lang="fi-FI" dirty="0" err="1"/>
              <a:t>cornes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corner</a:t>
            </a:r>
            <a:r>
              <a:rPr lang="fi-FI" dirty="0"/>
              <a:t> </a:t>
            </a:r>
            <a:r>
              <a:rPr lang="fi-FI" dirty="0" err="1"/>
              <a:t>roundness</a:t>
            </a:r>
            <a:endParaRPr lang="fi-FI" dirty="0"/>
          </a:p>
          <a:p>
            <a:r>
              <a:rPr lang="fi-FI" dirty="0"/>
              <a:t>To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and drag </a:t>
            </a:r>
            <a:r>
              <a:rPr lang="fi-FI" dirty="0" err="1"/>
              <a:t>points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E3B12-0810-F84C-ACD4-89A94CEB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23" y="4929236"/>
            <a:ext cx="3751317" cy="1020276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42CEAB65-FC36-F845-A1F0-381F3CF6E2F5}"/>
              </a:ext>
            </a:extLst>
          </p:cNvPr>
          <p:cNvSpPr/>
          <p:nvPr/>
        </p:nvSpPr>
        <p:spPr>
          <a:xfrm>
            <a:off x="1896959" y="4794299"/>
            <a:ext cx="2270394" cy="620111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/>
              <a:t>Drag </a:t>
            </a:r>
            <a:r>
              <a:rPr lang="fi-FI" sz="1600" dirty="0" err="1"/>
              <a:t>points</a:t>
            </a:r>
            <a:r>
              <a:rPr lang="fi-FI" sz="1600" dirty="0"/>
              <a:t> to </a:t>
            </a:r>
            <a:r>
              <a:rPr lang="fi-FI" sz="1600" dirty="0" err="1"/>
              <a:t>size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endParaRPr lang="fi-FI" sz="1600" dirty="0"/>
          </a:p>
        </p:txBody>
      </p:sp>
      <p:sp>
        <p:nvSpPr>
          <p:cNvPr id="7" name="Left Arrow Callout 6">
            <a:extLst>
              <a:ext uri="{FF2B5EF4-FFF2-40B4-BE49-F238E27FC236}">
                <a16:creationId xmlns:a16="http://schemas.microsoft.com/office/drawing/2014/main" id="{DFC4E7E8-351E-7340-9308-641A79B321B2}"/>
              </a:ext>
            </a:extLst>
          </p:cNvPr>
          <p:cNvSpPr/>
          <p:nvPr/>
        </p:nvSpPr>
        <p:spPr>
          <a:xfrm>
            <a:off x="7644224" y="4794299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Round</a:t>
            </a:r>
            <a:r>
              <a:rPr lang="fi-FI" dirty="0"/>
              <a:t> </a:t>
            </a:r>
            <a:r>
              <a:rPr lang="fi-FI" dirty="0" err="1"/>
              <a:t>corners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0570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round</a:t>
            </a:r>
            <a:r>
              <a:rPr lang="fi-FI" dirty="0"/>
              <a:t> </a:t>
            </a:r>
            <a:r>
              <a:rPr lang="fi-FI" dirty="0" err="1"/>
              <a:t>cornes</a:t>
            </a:r>
            <a:r>
              <a:rPr lang="fi-FI" dirty="0"/>
              <a:t> and </a:t>
            </a:r>
            <a:r>
              <a:rPr lang="fi-FI" dirty="0" err="1"/>
              <a:t>adjust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 </a:t>
            </a:r>
            <a:r>
              <a:rPr lang="fi-FI" dirty="0" err="1"/>
              <a:t>bit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keep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proportions</a:t>
            </a:r>
            <a:r>
              <a:rPr lang="fi-FI" dirty="0"/>
              <a:t> (</a:t>
            </a:r>
            <a:r>
              <a:rPr lang="fi-FI" dirty="0" err="1"/>
              <a:t>ratio</a:t>
            </a:r>
            <a:r>
              <a:rPr lang="fi-FI" dirty="0"/>
              <a:t>) </a:t>
            </a:r>
            <a:r>
              <a:rPr lang="fi-FI" dirty="0" err="1"/>
              <a:t>hold</a:t>
            </a:r>
            <a:r>
              <a:rPr lang="fi-FI" dirty="0"/>
              <a:t> SHIFT-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resizing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728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In Adobe XD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options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One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</a:p>
          <a:p>
            <a:pPr lvl="1"/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lines</a:t>
            </a:r>
            <a:endParaRPr lang="fi-FI" dirty="0"/>
          </a:p>
          <a:p>
            <a:pPr lvl="1"/>
            <a:endParaRPr lang="fi-FI" dirty="0"/>
          </a:p>
          <a:p>
            <a:r>
              <a:rPr lang="fi-FI" dirty="0"/>
              <a:t>To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</a:t>
            </a:r>
            <a:r>
              <a:rPr lang="fi-FI" dirty="0" err="1"/>
              <a:t>active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on top of design</a:t>
            </a:r>
            <a:br>
              <a:rPr lang="fi-FI" dirty="0"/>
            </a:br>
            <a:r>
              <a:rPr lang="fi-FI" dirty="0" err="1"/>
              <a:t>page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B735-0F97-EB4F-867A-0B10C3ED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707" y="2079215"/>
            <a:ext cx="546100" cy="3886200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D537F89E-47A4-D041-B23A-D729AA5CD064}"/>
              </a:ext>
            </a:extLst>
          </p:cNvPr>
          <p:cNvSpPr/>
          <p:nvPr/>
        </p:nvSpPr>
        <p:spPr>
          <a:xfrm>
            <a:off x="8377265" y="4128431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06065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round</a:t>
            </a:r>
            <a:r>
              <a:rPr lang="fi-FI" dirty="0"/>
              <a:t> </a:t>
            </a:r>
            <a:r>
              <a:rPr lang="fi-FI" dirty="0" err="1"/>
              <a:t>cornes</a:t>
            </a:r>
            <a:r>
              <a:rPr lang="fi-FI" dirty="0"/>
              <a:t> and </a:t>
            </a:r>
            <a:r>
              <a:rPr lang="fi-FI" dirty="0" err="1"/>
              <a:t>adjust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 </a:t>
            </a:r>
            <a:r>
              <a:rPr lang="fi-FI" dirty="0" err="1"/>
              <a:t>bit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Screen Recording 2019-10-18 at 11.34.22">
            <a:hlinkClick r:id="" action="ppaction://media"/>
            <a:extLst>
              <a:ext uri="{FF2B5EF4-FFF2-40B4-BE49-F238E27FC236}">
                <a16:creationId xmlns:a16="http://schemas.microsoft.com/office/drawing/2014/main" id="{0532FCD0-8B7C-8043-A7F7-8C0C2049F9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5614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5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Copying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To copy </a:t>
            </a:r>
            <a:r>
              <a:rPr lang="fi-FI" dirty="0" err="1"/>
              <a:t>objects</a:t>
            </a:r>
            <a:r>
              <a:rPr lang="fi-FI" dirty="0"/>
              <a:t>,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”</a:t>
            </a:r>
            <a:r>
              <a:rPr lang="fi-FI" dirty="0" err="1"/>
              <a:t>Edit</a:t>
            </a:r>
            <a:r>
              <a:rPr lang="fi-FI" dirty="0"/>
              <a:t> -&gt; Copy”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command</a:t>
            </a:r>
            <a:r>
              <a:rPr lang="fi-FI" dirty="0"/>
              <a:t> CTRL + C</a:t>
            </a:r>
          </a:p>
          <a:p>
            <a:r>
              <a:rPr lang="fi-FI" dirty="0"/>
              <a:t>Object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pasted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”</a:t>
            </a:r>
            <a:r>
              <a:rPr lang="fi-FI" dirty="0" err="1"/>
              <a:t>Edit</a:t>
            </a:r>
            <a:r>
              <a:rPr lang="fi-FI" dirty="0"/>
              <a:t> -&gt; </a:t>
            </a:r>
            <a:r>
              <a:rPr lang="fi-FI" dirty="0" err="1"/>
              <a:t>Paste</a:t>
            </a:r>
            <a:r>
              <a:rPr lang="fi-FI" dirty="0"/>
              <a:t>”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command</a:t>
            </a:r>
            <a:r>
              <a:rPr lang="fi-FI" dirty="0"/>
              <a:t> CTRL + V</a:t>
            </a:r>
          </a:p>
          <a:p>
            <a:endParaRPr lang="fi-FI" dirty="0"/>
          </a:p>
          <a:p>
            <a:r>
              <a:rPr lang="fi-FI" dirty="0" err="1"/>
              <a:t>Pasted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placed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original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move</a:t>
            </a:r>
            <a:r>
              <a:rPr lang="fi-FI" dirty="0"/>
              <a:t> it to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location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57264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and drag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(</a:t>
            </a:r>
            <a:r>
              <a:rPr lang="fi-FI" dirty="0" err="1"/>
              <a:t>not</a:t>
            </a:r>
            <a:r>
              <a:rPr lang="fi-FI" dirty="0"/>
              <a:t> on </a:t>
            </a:r>
            <a:r>
              <a:rPr lang="fi-FI" dirty="0" err="1"/>
              <a:t>points</a:t>
            </a:r>
            <a:r>
              <a:rPr lang="fi-FI" dirty="0"/>
              <a:t>) </a:t>
            </a:r>
          </a:p>
          <a:p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horizontially</a:t>
            </a:r>
            <a:r>
              <a:rPr lang="fi-FI" dirty="0"/>
              <a:t> / </a:t>
            </a:r>
            <a:r>
              <a:rPr lang="fi-FI" dirty="0" err="1"/>
              <a:t>vertically</a:t>
            </a:r>
            <a:r>
              <a:rPr lang="fi-FI" dirty="0"/>
              <a:t> </a:t>
            </a:r>
            <a:r>
              <a:rPr lang="fi-FI" dirty="0" err="1"/>
              <a:t>hold</a:t>
            </a:r>
            <a:r>
              <a:rPr lang="fi-FI" dirty="0"/>
              <a:t> SHIFT-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draggin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ready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Copy-</a:t>
            </a:r>
            <a:r>
              <a:rPr lang="fi-FI" dirty="0" err="1"/>
              <a:t>paste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</a:t>
            </a:r>
            <a:endParaRPr lang="fi-FI" dirty="0"/>
          </a:p>
          <a:p>
            <a:pPr lvl="1"/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pasted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vertically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50135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and drag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(</a:t>
            </a:r>
            <a:r>
              <a:rPr lang="fi-FI" dirty="0" err="1"/>
              <a:t>not</a:t>
            </a:r>
            <a:r>
              <a:rPr lang="fi-FI" dirty="0"/>
              <a:t> on </a:t>
            </a:r>
            <a:r>
              <a:rPr lang="fi-FI" dirty="0" err="1"/>
              <a:t>points</a:t>
            </a:r>
            <a:r>
              <a:rPr lang="fi-FI" dirty="0"/>
              <a:t>) </a:t>
            </a:r>
          </a:p>
          <a:p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horizontially</a:t>
            </a:r>
            <a:r>
              <a:rPr lang="fi-FI" dirty="0"/>
              <a:t> / </a:t>
            </a:r>
            <a:r>
              <a:rPr lang="fi-FI" dirty="0" err="1"/>
              <a:t>vertically</a:t>
            </a:r>
            <a:r>
              <a:rPr lang="fi-FI" dirty="0"/>
              <a:t> </a:t>
            </a:r>
            <a:r>
              <a:rPr lang="fi-FI" dirty="0" err="1"/>
              <a:t>hold</a:t>
            </a:r>
            <a:r>
              <a:rPr lang="fi-FI" dirty="0"/>
              <a:t> SHIFT-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draggin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ready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Copy-</a:t>
            </a:r>
            <a:r>
              <a:rPr lang="fi-FI" dirty="0" err="1"/>
              <a:t>paste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</a:t>
            </a:r>
            <a:endParaRPr lang="fi-FI" dirty="0"/>
          </a:p>
          <a:p>
            <a:pPr lvl="1"/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pasted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vertically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Screen Recording 2019-10-18 at 11.38.58">
            <a:hlinkClick r:id="" action="ppaction://media"/>
            <a:extLst>
              <a:ext uri="{FF2B5EF4-FFF2-40B4-BE49-F238E27FC236}">
                <a16:creationId xmlns:a16="http://schemas.microsoft.com/office/drawing/2014/main" id="{E64C37EA-463E-0E43-8212-4C95C5803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3175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6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moved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sure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distributed</a:t>
            </a:r>
            <a:r>
              <a:rPr lang="fi-FI" dirty="0"/>
              <a:t> </a:t>
            </a:r>
            <a:r>
              <a:rPr lang="fi-FI" dirty="0" err="1"/>
              <a:t>equally</a:t>
            </a:r>
            <a:r>
              <a:rPr lang="fi-FI" dirty="0"/>
              <a:t> in </a:t>
            </a:r>
            <a:r>
              <a:rPr lang="fi-FI" dirty="0" err="1"/>
              <a:t>vertical</a:t>
            </a:r>
            <a:r>
              <a:rPr lang="fi-FI" dirty="0"/>
              <a:t> </a:t>
            </a:r>
            <a:r>
              <a:rPr lang="fi-FI" dirty="0" err="1"/>
              <a:t>direction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clicking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holding SHIFT-</a:t>
            </a:r>
            <a:r>
              <a:rPr lang="fi-FI" dirty="0" err="1"/>
              <a:t>key</a:t>
            </a:r>
            <a:r>
              <a:rPr lang="fi-FI" dirty="0"/>
              <a:t>,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press</a:t>
            </a:r>
            <a:r>
              <a:rPr lang="fi-FI" dirty="0"/>
              <a:t> </a:t>
            </a:r>
            <a:r>
              <a:rPr lang="fi-FI" dirty="0" err="1"/>
              <a:t>distribute</a:t>
            </a:r>
            <a:r>
              <a:rPr lang="fi-FI" dirty="0"/>
              <a:t> </a:t>
            </a:r>
            <a:r>
              <a:rPr lang="fi-FI" dirty="0" err="1"/>
              <a:t>vertically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265E4-A67D-D642-9CB9-9363A8ED8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3053036"/>
            <a:ext cx="2933700" cy="52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DBCC52-20F7-AC4B-9B1C-2CE31E456121}"/>
              </a:ext>
            </a:extLst>
          </p:cNvPr>
          <p:cNvSpPr/>
          <p:nvPr/>
        </p:nvSpPr>
        <p:spPr>
          <a:xfrm>
            <a:off x="7052441" y="3048000"/>
            <a:ext cx="451945" cy="4204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00257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moved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sure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distributed</a:t>
            </a:r>
            <a:r>
              <a:rPr lang="fi-FI" dirty="0"/>
              <a:t> </a:t>
            </a:r>
            <a:r>
              <a:rPr lang="fi-FI" dirty="0" err="1"/>
              <a:t>equally</a:t>
            </a:r>
            <a:r>
              <a:rPr lang="fi-FI" dirty="0"/>
              <a:t> in </a:t>
            </a:r>
            <a:r>
              <a:rPr lang="fi-FI" dirty="0" err="1"/>
              <a:t>vertical</a:t>
            </a:r>
            <a:r>
              <a:rPr lang="fi-FI" dirty="0"/>
              <a:t> </a:t>
            </a:r>
            <a:r>
              <a:rPr lang="fi-FI" dirty="0" err="1"/>
              <a:t>direction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clicking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holding SHIFT-</a:t>
            </a:r>
            <a:r>
              <a:rPr lang="fi-FI" dirty="0" err="1"/>
              <a:t>key</a:t>
            </a:r>
            <a:r>
              <a:rPr lang="fi-FI" dirty="0"/>
              <a:t>,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press</a:t>
            </a:r>
            <a:r>
              <a:rPr lang="fi-FI" dirty="0"/>
              <a:t> </a:t>
            </a:r>
            <a:r>
              <a:rPr lang="fi-FI" dirty="0" err="1"/>
              <a:t>distribute</a:t>
            </a:r>
            <a:r>
              <a:rPr lang="fi-FI" dirty="0"/>
              <a:t> </a:t>
            </a:r>
            <a:r>
              <a:rPr lang="fi-FI" dirty="0" err="1"/>
              <a:t>vertically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/>
              <a:t>.</a:t>
            </a: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265E4-A67D-D642-9CB9-9363A8ED8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3053036"/>
            <a:ext cx="2933700" cy="52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DBCC52-20F7-AC4B-9B1C-2CE31E456121}"/>
              </a:ext>
            </a:extLst>
          </p:cNvPr>
          <p:cNvSpPr/>
          <p:nvPr/>
        </p:nvSpPr>
        <p:spPr>
          <a:xfrm>
            <a:off x="7052441" y="3048000"/>
            <a:ext cx="451945" cy="4204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Screen Recording 2019-10-18 at 11.41.48">
            <a:hlinkClick r:id="" action="ppaction://media"/>
            <a:extLst>
              <a:ext uri="{FF2B5EF4-FFF2-40B4-BE49-F238E27FC236}">
                <a16:creationId xmlns:a16="http://schemas.microsoft.com/office/drawing/2014/main" id="{C7F8E3BD-E483-4847-8895-5EFB1B1662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9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Locking</a:t>
            </a:r>
            <a:r>
              <a:rPr lang="fi-FI" dirty="0"/>
              <a:t> / </a:t>
            </a:r>
            <a:r>
              <a:rPr lang="fi-FI" dirty="0" err="1"/>
              <a:t>unlocking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lock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to </a:t>
            </a:r>
            <a:r>
              <a:rPr lang="fi-FI" dirty="0" err="1"/>
              <a:t>prevent</a:t>
            </a:r>
            <a:r>
              <a:rPr lang="fi-FI" dirty="0"/>
              <a:t> </a:t>
            </a:r>
            <a:r>
              <a:rPr lang="fi-FI" dirty="0" err="1"/>
              <a:t>accidentially</a:t>
            </a:r>
            <a:r>
              <a:rPr lang="fi-FI" dirty="0"/>
              <a:t> </a:t>
            </a:r>
            <a:r>
              <a:rPr lang="fi-FI" dirty="0" err="1"/>
              <a:t>changing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right-clicking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and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Lock</a:t>
            </a:r>
            <a:r>
              <a:rPr lang="fi-FI" dirty="0"/>
              <a:t>/</a:t>
            </a:r>
            <a:r>
              <a:rPr lang="fi-FI" dirty="0" err="1"/>
              <a:t>Unlock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”</a:t>
            </a:r>
            <a:r>
              <a:rPr lang="fi-FI" dirty="0" err="1"/>
              <a:t>Edit</a:t>
            </a:r>
            <a:r>
              <a:rPr lang="fi-FI" dirty="0"/>
              <a:t> -&gt; </a:t>
            </a:r>
            <a:r>
              <a:rPr lang="fi-FI" dirty="0" err="1"/>
              <a:t>Lock</a:t>
            </a:r>
            <a:r>
              <a:rPr lang="fi-FI" dirty="0"/>
              <a:t>/</a:t>
            </a:r>
            <a:r>
              <a:rPr lang="fi-FI" dirty="0" err="1"/>
              <a:t>Unlock</a:t>
            </a:r>
            <a:r>
              <a:rPr lang="fi-FI" dirty="0"/>
              <a:t>”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17032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Locking</a:t>
            </a:r>
            <a:r>
              <a:rPr lang="fi-FI" dirty="0"/>
              <a:t> / </a:t>
            </a:r>
            <a:r>
              <a:rPr lang="fi-FI" dirty="0" err="1"/>
              <a:t>unlocking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lock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to </a:t>
            </a:r>
            <a:r>
              <a:rPr lang="fi-FI" dirty="0" err="1"/>
              <a:t>prevent</a:t>
            </a:r>
            <a:r>
              <a:rPr lang="fi-FI" dirty="0"/>
              <a:t> </a:t>
            </a:r>
            <a:r>
              <a:rPr lang="fi-FI" dirty="0" err="1"/>
              <a:t>accidentially</a:t>
            </a:r>
            <a:r>
              <a:rPr lang="fi-FI" dirty="0"/>
              <a:t> </a:t>
            </a:r>
            <a:r>
              <a:rPr lang="fi-FI" dirty="0" err="1"/>
              <a:t>changing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right-clicking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and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Lock</a:t>
            </a:r>
            <a:r>
              <a:rPr lang="fi-FI" dirty="0"/>
              <a:t>/</a:t>
            </a:r>
            <a:r>
              <a:rPr lang="fi-FI" dirty="0" err="1"/>
              <a:t>Unlock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”</a:t>
            </a:r>
            <a:r>
              <a:rPr lang="fi-FI" dirty="0" err="1"/>
              <a:t>Edit</a:t>
            </a:r>
            <a:r>
              <a:rPr lang="fi-FI" dirty="0"/>
              <a:t> -&gt; </a:t>
            </a:r>
            <a:r>
              <a:rPr lang="fi-FI" dirty="0" err="1"/>
              <a:t>Lock</a:t>
            </a:r>
            <a:r>
              <a:rPr lang="fi-FI" dirty="0"/>
              <a:t>/</a:t>
            </a:r>
            <a:r>
              <a:rPr lang="fi-FI" dirty="0" err="1"/>
              <a:t>Unlock</a:t>
            </a:r>
            <a:r>
              <a:rPr lang="fi-FI" dirty="0"/>
              <a:t>”</a:t>
            </a:r>
          </a:p>
          <a:p>
            <a:endParaRPr lang="fi-FI" dirty="0"/>
          </a:p>
        </p:txBody>
      </p:sp>
      <p:pic>
        <p:nvPicPr>
          <p:cNvPr id="3" name="Screen Recording 2019-10-18 at 11.45.28">
            <a:hlinkClick r:id="" action="ppaction://media"/>
            <a:extLst>
              <a:ext uri="{FF2B5EF4-FFF2-40B4-BE49-F238E27FC236}">
                <a16:creationId xmlns:a16="http://schemas.microsoft.com/office/drawing/2014/main" id="{7293A3EA-9124-5B48-AC19-D3DD67CFF2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8335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1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Now</a:t>
            </a:r>
            <a:r>
              <a:rPr lang="fi-FI" dirty="0"/>
              <a:t>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 </a:t>
            </a:r>
            <a:r>
              <a:rPr lang="fi-FI" dirty="0" err="1"/>
              <a:t>ready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and </a:t>
            </a:r>
            <a:r>
              <a:rPr lang="fi-FI" dirty="0" err="1"/>
              <a:t>graphics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and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titles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  <a:p>
            <a:pPr lvl="1"/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”</a:t>
            </a:r>
            <a:r>
              <a:rPr lang="fi-FI" dirty="0" err="1"/>
              <a:t>Cars</a:t>
            </a:r>
            <a:r>
              <a:rPr lang="fi-FI" dirty="0"/>
              <a:t> </a:t>
            </a:r>
            <a:r>
              <a:rPr lang="fi-FI" dirty="0" err="1"/>
              <a:t>near</a:t>
            </a:r>
            <a:r>
              <a:rPr lang="fi-FI" dirty="0"/>
              <a:t> me”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button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”</a:t>
            </a:r>
            <a:r>
              <a:rPr lang="fi-FI" dirty="0" err="1"/>
              <a:t>Latest</a:t>
            </a:r>
            <a:r>
              <a:rPr lang="fi-FI" dirty="0"/>
              <a:t> </a:t>
            </a:r>
            <a:r>
              <a:rPr lang="fi-FI" dirty="0" err="1"/>
              <a:t>cars</a:t>
            </a:r>
            <a:r>
              <a:rPr lang="fi-FI" dirty="0"/>
              <a:t>”</a:t>
            </a:r>
          </a:p>
          <a:p>
            <a:pPr lvl="1"/>
            <a:r>
              <a:rPr lang="fi-FI" dirty="0"/>
              <a:t>Third </a:t>
            </a:r>
            <a:r>
              <a:rPr lang="fi-FI" dirty="0" err="1"/>
              <a:t>button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”My </a:t>
            </a:r>
            <a:r>
              <a:rPr lang="fi-FI" dirty="0" err="1"/>
              <a:t>profile</a:t>
            </a:r>
            <a:r>
              <a:rPr lang="fi-FI" dirty="0"/>
              <a:t>”</a:t>
            </a:r>
          </a:p>
          <a:p>
            <a:pPr lvl="1"/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8883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2019-10-18 at 11.49.16">
            <a:hlinkClick r:id="" action="ppaction://media"/>
            <a:extLst>
              <a:ext uri="{FF2B5EF4-FFF2-40B4-BE49-F238E27FC236}">
                <a16:creationId xmlns:a16="http://schemas.microsoft.com/office/drawing/2014/main" id="{9E356511-4875-B748-B2BF-5BA370AEAA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6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clicked</a:t>
            </a:r>
            <a:r>
              <a:rPr lang="fi-FI" dirty="0"/>
              <a:t> on design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enter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:</a:t>
            </a:r>
            <a:br>
              <a:rPr lang="fi-FI" dirty="0"/>
            </a:br>
            <a:r>
              <a:rPr lang="fi-FI" dirty="0"/>
              <a:t>”</a:t>
            </a:r>
            <a:r>
              <a:rPr lang="fi-FI" dirty="0" err="1"/>
              <a:t>FindMeCar</a:t>
            </a:r>
            <a:r>
              <a:rPr lang="fi-FI" dirty="0"/>
              <a:t>”</a:t>
            </a:r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typed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, </a:t>
            </a:r>
            <a:r>
              <a:rPr lang="fi-FI" dirty="0" err="1"/>
              <a:t>use</a:t>
            </a:r>
            <a:r>
              <a:rPr lang="fi-FI" dirty="0"/>
              <a:t> ”Select </a:t>
            </a:r>
            <a:r>
              <a:rPr lang="fi-FI" dirty="0" err="1"/>
              <a:t>tool</a:t>
            </a:r>
            <a:r>
              <a:rPr lang="fi-FI" dirty="0"/>
              <a:t>” 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to center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screen</a:t>
            </a:r>
            <a:r>
              <a:rPr lang="fi-FI" dirty="0"/>
              <a:t>.</a:t>
            </a:r>
          </a:p>
          <a:p>
            <a:pPr lvl="1"/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Adode</a:t>
            </a:r>
            <a:r>
              <a:rPr lang="fi-FI" dirty="0"/>
              <a:t> XD </a:t>
            </a: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to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on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keyp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(</a:t>
            </a:r>
            <a:r>
              <a:rPr lang="fi-FI" dirty="0" err="1"/>
              <a:t>like</a:t>
            </a:r>
            <a:r>
              <a:rPr lang="fi-FI" dirty="0"/>
              <a:t> center of </a:t>
            </a:r>
            <a:r>
              <a:rPr lang="fi-FI" dirty="0" err="1"/>
              <a:t>screen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856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added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, drag </a:t>
            </a:r>
            <a:r>
              <a:rPr lang="fi-FI" dirty="0" err="1"/>
              <a:t>texts</a:t>
            </a:r>
            <a:r>
              <a:rPr lang="fi-FI" dirty="0"/>
              <a:t> to center of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button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38774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19-10-18 at 11.51.35">
            <a:hlinkClick r:id="" action="ppaction://media"/>
            <a:extLst>
              <a:ext uri="{FF2B5EF4-FFF2-40B4-BE49-F238E27FC236}">
                <a16:creationId xmlns:a16="http://schemas.microsoft.com/office/drawing/2014/main" id="{EE7406B9-10E2-C845-932A-7C8D0D46E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2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Next import </a:t>
            </a:r>
            <a:r>
              <a:rPr lang="fi-FI" dirty="0" err="1"/>
              <a:t>icons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material</a:t>
            </a:r>
            <a:r>
              <a:rPr lang="fi-FI" dirty="0"/>
              <a:t> </a:t>
            </a:r>
            <a:r>
              <a:rPr lang="fi-FI" dirty="0" err="1"/>
              <a:t>folder</a:t>
            </a:r>
            <a:r>
              <a:rPr lang="fi-FI" dirty="0"/>
              <a:t>,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man-user.svg</a:t>
            </a:r>
            <a:endParaRPr lang="fi-FI" dirty="0"/>
          </a:p>
          <a:p>
            <a:pPr lvl="1"/>
            <a:r>
              <a:rPr lang="fi-FI" dirty="0" err="1"/>
              <a:t>maps</a:t>
            </a:r>
            <a:r>
              <a:rPr lang="fi-FI" dirty="0"/>
              <a:t>-and-</a:t>
            </a:r>
            <a:r>
              <a:rPr lang="fi-FI" dirty="0" err="1"/>
              <a:t>flags.svg</a:t>
            </a:r>
            <a:endParaRPr lang="fi-FI" dirty="0"/>
          </a:p>
          <a:p>
            <a:pPr lvl="1"/>
            <a:r>
              <a:rPr lang="fi-FI" dirty="0"/>
              <a:t>money-</a:t>
            </a:r>
            <a:r>
              <a:rPr lang="fi-FI" dirty="0" err="1"/>
              <a:t>bag</a:t>
            </a:r>
            <a:r>
              <a:rPr lang="fi-FI" dirty="0"/>
              <a:t>-</a:t>
            </a:r>
            <a:r>
              <a:rPr lang="fi-FI" dirty="0" err="1"/>
              <a:t>with-dollar-symbol.svg</a:t>
            </a:r>
            <a:endParaRPr lang="fi-FI" dirty="0"/>
          </a:p>
          <a:p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SVG-</a:t>
            </a:r>
            <a:r>
              <a:rPr lang="fi-FI" dirty="0" err="1"/>
              <a:t>graphics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vectors</a:t>
            </a:r>
            <a:r>
              <a:rPr lang="fi-FI" dirty="0"/>
              <a:t> and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modified</a:t>
            </a:r>
            <a:r>
              <a:rPr lang="fi-FI" dirty="0"/>
              <a:t> in Adobe XD. </a:t>
            </a:r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roaylty-free</a:t>
            </a:r>
            <a:r>
              <a:rPr lang="fi-FI" dirty="0"/>
              <a:t> SVG-</a:t>
            </a:r>
            <a:r>
              <a:rPr lang="fi-FI" dirty="0" err="1"/>
              <a:t>graphics</a:t>
            </a:r>
            <a:r>
              <a:rPr lang="fi-FI" dirty="0"/>
              <a:t> 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flaticon.com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don’t</a:t>
            </a:r>
            <a:r>
              <a:rPr lang="fi-FI" dirty="0"/>
              <a:t> </a:t>
            </a:r>
            <a:r>
              <a:rPr lang="fi-FI" dirty="0" err="1"/>
              <a:t>buy</a:t>
            </a:r>
            <a:r>
              <a:rPr lang="fi-FI" dirty="0"/>
              <a:t> </a:t>
            </a:r>
            <a:r>
              <a:rPr lang="fi-FI" dirty="0" err="1"/>
              <a:t>license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credit</a:t>
            </a:r>
            <a:r>
              <a:rPr lang="fi-FI" dirty="0"/>
              <a:t> to </a:t>
            </a:r>
            <a:r>
              <a:rPr lang="fi-FI" dirty="0" err="1"/>
              <a:t>author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required</a:t>
            </a:r>
            <a:r>
              <a:rPr lang="fi-FI" dirty="0"/>
              <a:t>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13957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19-10-18 at 11.54.41">
            <a:hlinkClick r:id="" action="ppaction://media"/>
            <a:extLst>
              <a:ext uri="{FF2B5EF4-FFF2-40B4-BE49-F238E27FC236}">
                <a16:creationId xmlns:a16="http://schemas.microsoft.com/office/drawing/2014/main" id="{06A35391-2242-1848-9776-278646F3A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4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Imported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resize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and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onto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REMEMBER: 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keep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proportions</a:t>
            </a:r>
            <a:r>
              <a:rPr lang="fi-FI" dirty="0"/>
              <a:t> (</a:t>
            </a:r>
            <a:r>
              <a:rPr lang="fi-FI" dirty="0" err="1"/>
              <a:t>ratio</a:t>
            </a:r>
            <a:r>
              <a:rPr lang="fi-FI" dirty="0"/>
              <a:t>) </a:t>
            </a:r>
            <a:r>
              <a:rPr lang="fi-FI" dirty="0" err="1"/>
              <a:t>hold</a:t>
            </a:r>
            <a:r>
              <a:rPr lang="fi-FI" dirty="0"/>
              <a:t> SHIFT-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resizing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00435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19-10-18 at 11.56.31">
            <a:hlinkClick r:id="" action="ppaction://media"/>
            <a:extLst>
              <a:ext uri="{FF2B5EF4-FFF2-40B4-BE49-F238E27FC236}">
                <a16:creationId xmlns:a16="http://schemas.microsoft.com/office/drawing/2014/main" id="{241C5C94-6DE8-CC49-BAB7-F5F5F8BEA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7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As </a:t>
            </a:r>
            <a:r>
              <a:rPr lang="fi-FI" dirty="0" err="1"/>
              <a:t>mentioned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SVG-</a:t>
            </a:r>
            <a:r>
              <a:rPr lang="fi-FI" dirty="0" err="1"/>
              <a:t>graphics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,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of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graphics</a:t>
            </a:r>
            <a:r>
              <a:rPr lang="fi-FI" dirty="0"/>
              <a:t> and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white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00904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19-10-18 at 11.59.14">
            <a:hlinkClick r:id="" action="ppaction://media"/>
            <a:extLst>
              <a:ext uri="{FF2B5EF4-FFF2-40B4-BE49-F238E27FC236}">
                <a16:creationId xmlns:a16="http://schemas.microsoft.com/office/drawing/2014/main" id="{4C043558-D78D-DB41-B27C-B0E117184A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7938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Ok,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ready</a:t>
            </a:r>
            <a:endParaRPr lang="fi-FI" dirty="0"/>
          </a:p>
          <a:p>
            <a:r>
              <a:rPr lang="fi-FI" dirty="0"/>
              <a:t>As </a:t>
            </a:r>
            <a:r>
              <a:rPr lang="fi-FI" dirty="0" err="1"/>
              <a:t>each</a:t>
            </a:r>
            <a:r>
              <a:rPr lang="fi-FI" dirty="0"/>
              <a:t> of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, </a:t>
            </a:r>
            <a:r>
              <a:rPr lang="fi-FI" dirty="0" err="1"/>
              <a:t>button</a:t>
            </a:r>
            <a:r>
              <a:rPr lang="fi-FI" dirty="0"/>
              <a:t> </a:t>
            </a:r>
            <a:r>
              <a:rPr lang="fi-FI" dirty="0" err="1"/>
              <a:t>itself</a:t>
            </a:r>
            <a:r>
              <a:rPr lang="fi-FI" dirty="0"/>
              <a:t>, </a:t>
            </a:r>
            <a:r>
              <a:rPr lang="fi-FI" dirty="0" err="1"/>
              <a:t>text</a:t>
            </a:r>
            <a:r>
              <a:rPr lang="fi-FI" dirty="0"/>
              <a:t> and </a:t>
            </a:r>
            <a:r>
              <a:rPr lang="fi-FI" dirty="0" err="1"/>
              <a:t>graphics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group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as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. 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easier</a:t>
            </a:r>
            <a:r>
              <a:rPr lang="fi-FI" dirty="0"/>
              <a:t> 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as </a:t>
            </a:r>
            <a:r>
              <a:rPr lang="fi-FI" dirty="0" err="1"/>
              <a:t>one</a:t>
            </a:r>
            <a:r>
              <a:rPr lang="fi-FI" dirty="0"/>
              <a:t>.</a:t>
            </a:r>
          </a:p>
          <a:p>
            <a:r>
              <a:rPr lang="fi-FI" dirty="0"/>
              <a:t>To </a:t>
            </a:r>
            <a:r>
              <a:rPr lang="fi-FI" dirty="0" err="1"/>
              <a:t>group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unlock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</a:t>
            </a:r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group</a:t>
            </a:r>
            <a:r>
              <a:rPr lang="fi-FI" dirty="0"/>
              <a:t> and </a:t>
            </a:r>
            <a:r>
              <a:rPr lang="fi-FI" dirty="0" err="1"/>
              <a:t>chosee</a:t>
            </a:r>
            <a:r>
              <a:rPr lang="fi-FI" dirty="0"/>
              <a:t> ”</a:t>
            </a:r>
            <a:r>
              <a:rPr lang="fi-FI" dirty="0" err="1"/>
              <a:t>Edit</a:t>
            </a:r>
            <a:r>
              <a:rPr lang="fi-FI" dirty="0"/>
              <a:t> -&gt; Group”</a:t>
            </a:r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tighten</a:t>
            </a:r>
            <a:r>
              <a:rPr lang="fi-FI" dirty="0"/>
              <a:t> </a:t>
            </a:r>
            <a:r>
              <a:rPr lang="fi-FI" dirty="0" err="1"/>
              <a:t>spacing</a:t>
            </a:r>
            <a:r>
              <a:rPr lang="fi-FI" dirty="0"/>
              <a:t> a </a:t>
            </a:r>
            <a:r>
              <a:rPr lang="fi-FI" dirty="0" err="1"/>
              <a:t>bit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39700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19-10-18 at 12.04.00">
            <a:hlinkClick r:id="" action="ppaction://media"/>
            <a:extLst>
              <a:ext uri="{FF2B5EF4-FFF2-40B4-BE49-F238E27FC236}">
                <a16:creationId xmlns:a16="http://schemas.microsoft.com/office/drawing/2014/main" id="{0BCCC22A-DA74-FD47-B134-D85B705BE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7938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2019-10-14 at 21.15.59">
            <a:hlinkClick r:id="" action="ppaction://media"/>
            <a:extLst>
              <a:ext uri="{FF2B5EF4-FFF2-40B4-BE49-F238E27FC236}">
                <a16:creationId xmlns:a16="http://schemas.microsoft.com/office/drawing/2014/main" id="{E53AFD73-3F4A-B94A-8925-1D4D27921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5934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Arranging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in Z-</a:t>
            </a:r>
            <a:r>
              <a:rPr lang="fi-FI" dirty="0" err="1"/>
              <a:t>direction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972" cy="4351338"/>
          </a:xfrm>
        </p:spPr>
        <p:txBody>
          <a:bodyPr>
            <a:normAutofit/>
          </a:bodyPr>
          <a:lstStyle/>
          <a:p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placed</a:t>
            </a:r>
            <a:r>
              <a:rPr lang="fi-FI" dirty="0"/>
              <a:t> in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Z-</a:t>
            </a:r>
            <a:r>
              <a:rPr lang="fi-FI" dirty="0" err="1"/>
              <a:t>index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in </a:t>
            </a:r>
            <a:r>
              <a:rPr lang="fi-FI" dirty="0" err="1"/>
              <a:t>behind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front</a:t>
            </a:r>
            <a:r>
              <a:rPr lang="fi-FI" dirty="0"/>
              <a:t> of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arrangement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selecting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and </a:t>
            </a:r>
            <a:r>
              <a:rPr lang="fi-FI" dirty="0" err="1"/>
              <a:t>right-clicking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clicking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CTRL </a:t>
            </a:r>
            <a:r>
              <a:rPr lang="fi-FI" dirty="0" err="1"/>
              <a:t>button</a:t>
            </a:r>
            <a:r>
              <a:rPr lang="fi-FI" dirty="0"/>
              <a:t> </a:t>
            </a:r>
            <a:r>
              <a:rPr lang="fi-FI" dirty="0" err="1"/>
              <a:t>holded</a:t>
            </a:r>
            <a:r>
              <a:rPr lang="fi-FI" dirty="0"/>
              <a:t>)</a:t>
            </a:r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8A5EF-DD4A-C94A-81B3-82FAD2E6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647" y="1933903"/>
            <a:ext cx="2732153" cy="35993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DA5E80-9BB2-8043-89B7-BE9932EC432B}"/>
              </a:ext>
            </a:extLst>
          </p:cNvPr>
          <p:cNvSpPr/>
          <p:nvPr/>
        </p:nvSpPr>
        <p:spPr>
          <a:xfrm>
            <a:off x="8723586" y="4424855"/>
            <a:ext cx="2511973" cy="7777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9458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Finalising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next</a:t>
            </a:r>
            <a:r>
              <a:rPr lang="fi-FI" dirty="0"/>
              <a:t> video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finalise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on to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follow</a:t>
            </a:r>
            <a:r>
              <a:rPr lang="fi-FI" dirty="0"/>
              <a:t> video,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design to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advertisement</a:t>
            </a:r>
            <a:r>
              <a:rPr lang="fi-FI" dirty="0"/>
              <a:t> on </a:t>
            </a:r>
            <a:r>
              <a:rPr lang="fi-FI" dirty="0" err="1"/>
              <a:t>bottom</a:t>
            </a:r>
            <a:r>
              <a:rPr lang="fi-FI" dirty="0"/>
              <a:t> of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TIP: to </a:t>
            </a:r>
            <a:r>
              <a:rPr lang="fi-FI" dirty="0" err="1"/>
              <a:t>modify</a:t>
            </a:r>
            <a:r>
              <a:rPr lang="fi-FI" dirty="0"/>
              <a:t> image </a:t>
            </a:r>
            <a:r>
              <a:rPr lang="fi-FI" dirty="0" err="1"/>
              <a:t>once</a:t>
            </a:r>
            <a:r>
              <a:rPr lang="fi-FI" dirty="0"/>
              <a:t> it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masked</a:t>
            </a:r>
            <a:r>
              <a:rPr lang="fi-FI" dirty="0"/>
              <a:t>, </a:t>
            </a:r>
            <a:r>
              <a:rPr lang="fi-FI" dirty="0" err="1"/>
              <a:t>double-click</a:t>
            </a:r>
            <a:r>
              <a:rPr lang="fi-FI" dirty="0"/>
              <a:t> </a:t>
            </a:r>
            <a:r>
              <a:rPr lang="fi-FI" dirty="0" err="1"/>
              <a:t>masked</a:t>
            </a:r>
            <a:r>
              <a:rPr lang="fi-FI" dirty="0"/>
              <a:t> </a:t>
            </a:r>
            <a:r>
              <a:rPr lang="fi-FI" dirty="0" err="1"/>
              <a:t>area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01860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19-10-18 at 12.24.42">
            <a:hlinkClick r:id="" action="ppaction://media"/>
            <a:extLst>
              <a:ext uri="{FF2B5EF4-FFF2-40B4-BE49-F238E27FC236}">
                <a16:creationId xmlns:a16="http://schemas.microsoft.com/office/drawing/2014/main" id="{19AECBD9-BD28-7449-901D-81152DC67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7938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053151"/>
            <a:ext cx="6830290" cy="2245580"/>
          </a:xfrm>
        </p:spPr>
        <p:txBody>
          <a:bodyPr>
            <a:normAutofit/>
          </a:bodyPr>
          <a:lstStyle/>
          <a:p>
            <a:pPr algn="ctr"/>
            <a:r>
              <a:rPr lang="fi-FI" dirty="0"/>
              <a:t>Object </a:t>
            </a:r>
            <a:r>
              <a:rPr lang="fi-FI" dirty="0" err="1"/>
              <a:t>properties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3567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Alignment</a:t>
            </a:r>
            <a:r>
              <a:rPr lang="fi-FI" dirty="0"/>
              <a:t> </a:t>
            </a:r>
            <a:r>
              <a:rPr lang="fi-FI" dirty="0" err="1"/>
              <a:t>properties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pane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.</a:t>
            </a:r>
          </a:p>
          <a:p>
            <a:r>
              <a:rPr lang="fi-FI" dirty="0"/>
              <a:t>On top of </a:t>
            </a:r>
            <a:r>
              <a:rPr lang="fi-FI" dirty="0" err="1"/>
              <a:t>the</a:t>
            </a:r>
            <a:r>
              <a:rPr lang="fi-FI" dirty="0"/>
              <a:t> pane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affect</a:t>
            </a:r>
            <a:r>
              <a:rPr lang="fi-FI" dirty="0"/>
              <a:t> to </a:t>
            </a:r>
            <a:r>
              <a:rPr lang="fi-FI" dirty="0" err="1"/>
              <a:t>alignment</a:t>
            </a:r>
            <a:endParaRPr lang="fi-FI" dirty="0"/>
          </a:p>
          <a:p>
            <a:r>
              <a:rPr lang="fi-FI" dirty="0" err="1"/>
              <a:t>Alignment</a:t>
            </a:r>
            <a:r>
              <a:rPr lang="fi-FI" dirty="0"/>
              <a:t> </a:t>
            </a:r>
            <a:r>
              <a:rPr lang="fi-FI" dirty="0" err="1"/>
              <a:t>commands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applied</a:t>
            </a:r>
            <a:r>
              <a:rPr lang="fi-FI" dirty="0"/>
              <a:t> to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groups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10512-7CA6-8B4F-9F3F-EE6F65FCA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77" b="3073"/>
          <a:stretch/>
        </p:blipFill>
        <p:spPr>
          <a:xfrm>
            <a:off x="2884214" y="4456036"/>
            <a:ext cx="1472323" cy="480082"/>
          </a:xfrm>
          <a:prstGeom prst="rect">
            <a:avLst/>
          </a:prstGeom>
        </p:spPr>
      </p:pic>
      <p:sp>
        <p:nvSpPr>
          <p:cNvPr id="7" name="Up Arrow Callout 6">
            <a:extLst>
              <a:ext uri="{FF2B5EF4-FFF2-40B4-BE49-F238E27FC236}">
                <a16:creationId xmlns:a16="http://schemas.microsoft.com/office/drawing/2014/main" id="{3F241034-DC16-3B45-AF5C-AB0442487591}"/>
              </a:ext>
            </a:extLst>
          </p:cNvPr>
          <p:cNvSpPr/>
          <p:nvPr/>
        </p:nvSpPr>
        <p:spPr>
          <a:xfrm>
            <a:off x="2765613" y="4814974"/>
            <a:ext cx="1397876" cy="89636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Center </a:t>
            </a:r>
            <a:r>
              <a:rPr lang="fi-FI" dirty="0" err="1"/>
              <a:t>vertically</a:t>
            </a:r>
            <a:endParaRPr lang="fi-FI" dirty="0"/>
          </a:p>
        </p:txBody>
      </p:sp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59BD2910-4561-834B-9E22-8F0054F6871F}"/>
              </a:ext>
            </a:extLst>
          </p:cNvPr>
          <p:cNvSpPr/>
          <p:nvPr/>
        </p:nvSpPr>
        <p:spPr>
          <a:xfrm>
            <a:off x="715223" y="4186112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top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02190D-0290-B345-8D18-65D9DA5A1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98"/>
          <a:stretch/>
        </p:blipFill>
        <p:spPr>
          <a:xfrm>
            <a:off x="8364610" y="4456036"/>
            <a:ext cx="1426741" cy="495300"/>
          </a:xfrm>
          <a:prstGeom prst="rect">
            <a:avLst/>
          </a:prstGeom>
        </p:spPr>
      </p:pic>
      <p:sp>
        <p:nvSpPr>
          <p:cNvPr id="9" name="Up Arrow Callout 8">
            <a:extLst>
              <a:ext uri="{FF2B5EF4-FFF2-40B4-BE49-F238E27FC236}">
                <a16:creationId xmlns:a16="http://schemas.microsoft.com/office/drawing/2014/main" id="{718FFF18-5CCC-2F4A-901E-5EE453EE2C7F}"/>
              </a:ext>
            </a:extLst>
          </p:cNvPr>
          <p:cNvSpPr/>
          <p:nvPr/>
        </p:nvSpPr>
        <p:spPr>
          <a:xfrm>
            <a:off x="7805325" y="4885823"/>
            <a:ext cx="1397876" cy="89636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/>
              <a:t>Center </a:t>
            </a:r>
            <a:r>
              <a:rPr lang="fi-FI" sz="1600" dirty="0" err="1"/>
              <a:t>horizontically</a:t>
            </a:r>
            <a:endParaRPr lang="fi-FI" sz="1600" dirty="0"/>
          </a:p>
        </p:txBody>
      </p:sp>
      <p:sp>
        <p:nvSpPr>
          <p:cNvPr id="11" name="Left Arrow Callout 10">
            <a:extLst>
              <a:ext uri="{FF2B5EF4-FFF2-40B4-BE49-F238E27FC236}">
                <a16:creationId xmlns:a16="http://schemas.microsoft.com/office/drawing/2014/main" id="{F2A96B03-9EDF-F54B-8084-173163C1F534}"/>
              </a:ext>
            </a:extLst>
          </p:cNvPr>
          <p:cNvSpPr/>
          <p:nvPr/>
        </p:nvSpPr>
        <p:spPr>
          <a:xfrm>
            <a:off x="4007965" y="4236407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</a:t>
            </a:r>
            <a:r>
              <a:rPr lang="fi-FI" dirty="0" err="1"/>
              <a:t>bottom</a:t>
            </a:r>
            <a:endParaRPr lang="fi-FI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C4DD749D-2E1B-D343-8A0B-6070E94C2BCC}"/>
              </a:ext>
            </a:extLst>
          </p:cNvPr>
          <p:cNvSpPr/>
          <p:nvPr/>
        </p:nvSpPr>
        <p:spPr>
          <a:xfrm>
            <a:off x="6536815" y="4186112"/>
            <a:ext cx="1834803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</a:t>
            </a:r>
            <a:r>
              <a:rPr lang="fi-FI" dirty="0" err="1"/>
              <a:t>left</a:t>
            </a:r>
            <a:endParaRPr lang="fi-FI" dirty="0"/>
          </a:p>
        </p:txBody>
      </p:sp>
      <p:sp>
        <p:nvSpPr>
          <p:cNvPr id="13" name="Left Arrow Callout 12">
            <a:extLst>
              <a:ext uri="{FF2B5EF4-FFF2-40B4-BE49-F238E27FC236}">
                <a16:creationId xmlns:a16="http://schemas.microsoft.com/office/drawing/2014/main" id="{03FFC424-9C4F-8342-9C68-9D826358A133}"/>
              </a:ext>
            </a:extLst>
          </p:cNvPr>
          <p:cNvSpPr/>
          <p:nvPr/>
        </p:nvSpPr>
        <p:spPr>
          <a:xfrm>
            <a:off x="9294348" y="4211259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</a:t>
            </a:r>
            <a:r>
              <a:rPr lang="fi-FI" dirty="0" err="1"/>
              <a:t>right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403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/>
              <a:t>Position and </a:t>
            </a:r>
            <a:r>
              <a:rPr lang="fi-FI" dirty="0" err="1"/>
              <a:t>rotation</a:t>
            </a:r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FE2D9D-E1DD-F246-BFEC-5ABC244A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634" y="4506372"/>
            <a:ext cx="2921000" cy="1562100"/>
          </a:xfrm>
          <a:prstGeom prst="rect">
            <a:avLst/>
          </a:prstGeom>
        </p:spPr>
      </p:pic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59BD2910-4561-834B-9E22-8F0054F6871F}"/>
              </a:ext>
            </a:extLst>
          </p:cNvPr>
          <p:cNvSpPr/>
          <p:nvPr/>
        </p:nvSpPr>
        <p:spPr>
          <a:xfrm>
            <a:off x="5281288" y="4524281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Width</a:t>
            </a:r>
            <a:r>
              <a:rPr lang="fi-FI" dirty="0"/>
              <a:t> / </a:t>
            </a:r>
            <a:r>
              <a:rPr lang="fi-FI" dirty="0" err="1"/>
              <a:t>height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7" name="Up Arrow Callout 6">
            <a:extLst>
              <a:ext uri="{FF2B5EF4-FFF2-40B4-BE49-F238E27FC236}">
                <a16:creationId xmlns:a16="http://schemas.microsoft.com/office/drawing/2014/main" id="{3F241034-DC16-3B45-AF5C-AB0442487591}"/>
              </a:ext>
            </a:extLst>
          </p:cNvPr>
          <p:cNvSpPr/>
          <p:nvPr/>
        </p:nvSpPr>
        <p:spPr>
          <a:xfrm>
            <a:off x="7816948" y="5477930"/>
            <a:ext cx="1812080" cy="118108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Position of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13" name="Left Arrow Callout 12">
            <a:extLst>
              <a:ext uri="{FF2B5EF4-FFF2-40B4-BE49-F238E27FC236}">
                <a16:creationId xmlns:a16="http://schemas.microsoft.com/office/drawing/2014/main" id="{03FFC424-9C4F-8342-9C68-9D826358A133}"/>
              </a:ext>
            </a:extLst>
          </p:cNvPr>
          <p:cNvSpPr/>
          <p:nvPr/>
        </p:nvSpPr>
        <p:spPr>
          <a:xfrm>
            <a:off x="9889279" y="4393938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Rotation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Next </a:t>
            </a:r>
            <a:r>
              <a:rPr lang="fi-FI" dirty="0" err="1"/>
              <a:t>property</a:t>
            </a:r>
            <a:r>
              <a:rPr lang="fi-FI" dirty="0"/>
              <a:t> set is </a:t>
            </a:r>
            <a:r>
              <a:rPr lang="fi-FI" dirty="0" err="1"/>
              <a:t>object</a:t>
            </a:r>
            <a:r>
              <a:rPr lang="fi-FI" dirty="0"/>
              <a:t> position, </a:t>
            </a:r>
            <a:r>
              <a:rPr lang="fi-FI" dirty="0" err="1"/>
              <a:t>size</a:t>
            </a:r>
            <a:r>
              <a:rPr lang="fi-FI" dirty="0"/>
              <a:t> and </a:t>
            </a:r>
            <a:r>
              <a:rPr lang="fi-FI" dirty="0" err="1"/>
              <a:t>rotation</a:t>
            </a:r>
            <a:endParaRPr lang="fi-FI" dirty="0"/>
          </a:p>
          <a:p>
            <a:r>
              <a:rPr lang="fi-FI" dirty="0"/>
              <a:t>On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width</a:t>
            </a:r>
            <a:r>
              <a:rPr lang="fi-FI" dirty="0"/>
              <a:t> / </a:t>
            </a:r>
            <a:r>
              <a:rPr lang="fi-FI" dirty="0" err="1"/>
              <a:t>height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manually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position (X/Y) and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rotation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1670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properties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, </a:t>
            </a:r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and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changed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character</a:t>
            </a:r>
            <a:r>
              <a:rPr lang="fi-FI" dirty="0"/>
              <a:t> </a:t>
            </a:r>
            <a:r>
              <a:rPr lang="fi-FI" dirty="0" err="1"/>
              <a:t>spacing</a:t>
            </a:r>
            <a:r>
              <a:rPr lang="fi-FI" dirty="0"/>
              <a:t>, </a:t>
            </a:r>
            <a:r>
              <a:rPr lang="fi-FI" dirty="0" err="1"/>
              <a:t>row</a:t>
            </a:r>
            <a:r>
              <a:rPr lang="fi-FI" dirty="0"/>
              <a:t> </a:t>
            </a:r>
            <a:r>
              <a:rPr lang="fi-FI" dirty="0" err="1"/>
              <a:t>height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adjustable</a:t>
            </a:r>
            <a:r>
              <a:rPr lang="fi-FI" dirty="0"/>
              <a:t>.</a:t>
            </a:r>
          </a:p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 ”Open </a:t>
            </a:r>
            <a:r>
              <a:rPr lang="fi-FI" dirty="0" err="1"/>
              <a:t>Sans</a:t>
            </a:r>
            <a:r>
              <a:rPr lang="fi-FI" dirty="0"/>
              <a:t>” as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, </a:t>
            </a:r>
            <a:r>
              <a:rPr lang="fi-FI" dirty="0" err="1"/>
              <a:t>make</a:t>
            </a:r>
            <a:r>
              <a:rPr lang="fi-FI" dirty="0"/>
              <a:t> it BOLD and </a:t>
            </a:r>
            <a:r>
              <a:rPr lang="fi-FI" dirty="0" err="1"/>
              <a:t>size</a:t>
            </a:r>
            <a:r>
              <a:rPr lang="fi-FI" dirty="0"/>
              <a:t> of 60</a:t>
            </a:r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EC640-22B3-8C4C-822B-EC34773D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976" y="3713163"/>
            <a:ext cx="2971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1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2019-10-14 at 21.30.38">
            <a:hlinkClick r:id="" action="ppaction://media"/>
            <a:extLst>
              <a:ext uri="{FF2B5EF4-FFF2-40B4-BE49-F238E27FC236}">
                <a16:creationId xmlns:a16="http://schemas.microsoft.com/office/drawing/2014/main" id="{0C78BC09-0BE2-BA41-9018-6C1EDB8F9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8789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6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A139F63D7FC428580688CDD233A90" ma:contentTypeVersion="2" ma:contentTypeDescription="Create a new document." ma:contentTypeScope="" ma:versionID="4c7a3b87a3ace5e7aa5de843f2960005">
  <xsd:schema xmlns:xsd="http://www.w3.org/2001/XMLSchema" xmlns:xs="http://www.w3.org/2001/XMLSchema" xmlns:p="http://schemas.microsoft.com/office/2006/metadata/properties" xmlns:ns2="2f2a2c61-d588-4160-a37b-4baf5d762c9b" targetNamespace="http://schemas.microsoft.com/office/2006/metadata/properties" ma:root="true" ma:fieldsID="70570f7db44f617e66f2155b7503037f" ns2:_="">
    <xsd:import namespace="2f2a2c61-d588-4160-a37b-4baf5d762c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a2c61-d588-4160-a37b-4baf5d762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62B5DB-6B95-4379-A1DC-52E95EAF56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D5FF5B6-9E50-4AB2-A0BB-5C4C44E773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FACFEE-35E5-47F0-80F3-D70AC23A3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2a2c61-d588-4160-a37b-4baf5d762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13175</TotalTime>
  <Words>1270</Words>
  <Application>Microsoft Macintosh PowerPoint</Application>
  <PresentationFormat>Widescreen</PresentationFormat>
  <Paragraphs>161</Paragraphs>
  <Slides>42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Gill Sans MT</vt:lpstr>
      <vt:lpstr>Office Theme</vt:lpstr>
      <vt:lpstr>Lesson 3-4 Text &amp; Objects &amp; Vector graphics</vt:lpstr>
      <vt:lpstr>Adding text</vt:lpstr>
      <vt:lpstr>Adding text</vt:lpstr>
      <vt:lpstr>PowerPoint Presentation</vt:lpstr>
      <vt:lpstr>Object properties</vt:lpstr>
      <vt:lpstr>Alignment properties</vt:lpstr>
      <vt:lpstr>Position and rotation</vt:lpstr>
      <vt:lpstr>Text properties</vt:lpstr>
      <vt:lpstr>PowerPoint Presentation</vt:lpstr>
      <vt:lpstr>Appearance</vt:lpstr>
      <vt:lpstr>Appearance</vt:lpstr>
      <vt:lpstr>PowerPoint Presentation</vt:lpstr>
      <vt:lpstr>Making text area</vt:lpstr>
      <vt:lpstr>PowerPoint Presentation</vt:lpstr>
      <vt:lpstr>Adding vector objects</vt:lpstr>
      <vt:lpstr>Adding vector objects</vt:lpstr>
      <vt:lpstr>PowerPoint Presentation</vt:lpstr>
      <vt:lpstr>Modifying object</vt:lpstr>
      <vt:lpstr>Modifying objects</vt:lpstr>
      <vt:lpstr>Modifying objects</vt:lpstr>
      <vt:lpstr>Copying objects</vt:lpstr>
      <vt:lpstr>Moving objects</vt:lpstr>
      <vt:lpstr>Moving objects</vt:lpstr>
      <vt:lpstr>Moving objects</vt:lpstr>
      <vt:lpstr>Moving objects</vt:lpstr>
      <vt:lpstr>Locking / unlocking objects</vt:lpstr>
      <vt:lpstr>Locking / unlocking objects</vt:lpstr>
      <vt:lpstr>Adding text / graphics to buttons</vt:lpstr>
      <vt:lpstr>PowerPoint Presentation</vt:lpstr>
      <vt:lpstr>Adding text / graphics to buttons</vt:lpstr>
      <vt:lpstr>PowerPoint Presentation</vt:lpstr>
      <vt:lpstr>Adding text / graphics to buttons</vt:lpstr>
      <vt:lpstr>PowerPoint Presentation</vt:lpstr>
      <vt:lpstr>Adding text / graphics to buttons</vt:lpstr>
      <vt:lpstr>PowerPoint Presentation</vt:lpstr>
      <vt:lpstr>Adding text / graphics to buttons</vt:lpstr>
      <vt:lpstr>PowerPoint Presentation</vt:lpstr>
      <vt:lpstr>Adding text / graphics to buttons</vt:lpstr>
      <vt:lpstr>PowerPoint Presentation</vt:lpstr>
      <vt:lpstr>Arranging object in Z-direction</vt:lpstr>
      <vt:lpstr>Finalising our first page</vt:lpstr>
      <vt:lpstr>PowerPoint Presentation</vt:lpstr>
    </vt:vector>
  </TitlesOfParts>
  <Company>Centria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H2C PowerPoint template</dc:title>
  <dc:creator>Heidi Kaartinen</dc:creator>
  <cp:lastModifiedBy>Jari -</cp:lastModifiedBy>
  <cp:revision>63</cp:revision>
  <dcterms:created xsi:type="dcterms:W3CDTF">2019-02-05T11:13:39Z</dcterms:created>
  <dcterms:modified xsi:type="dcterms:W3CDTF">2019-10-18T09:27:12Z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0x010100D1FA139F63D7FC428580688CDD233A90</vt:lpwstr>
  </property>
</Properties>
</file>